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0" r:id="rId5"/>
    <p:sldMasterId id="2147483769" r:id="rId6"/>
  </p:sldMasterIdLst>
  <p:notesMasterIdLst>
    <p:notesMasterId r:id="rId23"/>
  </p:notesMasterIdLst>
  <p:handoutMasterIdLst>
    <p:handoutMasterId r:id="rId24"/>
  </p:handoutMasterIdLst>
  <p:sldIdLst>
    <p:sldId id="385" r:id="rId7"/>
    <p:sldId id="644" r:id="rId8"/>
    <p:sldId id="630" r:id="rId9"/>
    <p:sldId id="631" r:id="rId10"/>
    <p:sldId id="632" r:id="rId11"/>
    <p:sldId id="633" r:id="rId12"/>
    <p:sldId id="635" r:id="rId13"/>
    <p:sldId id="634" r:id="rId14"/>
    <p:sldId id="636" r:id="rId15"/>
    <p:sldId id="638" r:id="rId16"/>
    <p:sldId id="639" r:id="rId17"/>
    <p:sldId id="640" r:id="rId18"/>
    <p:sldId id="641" r:id="rId19"/>
    <p:sldId id="642" r:id="rId20"/>
    <p:sldId id="643" r:id="rId21"/>
    <p:sldId id="620" r:id="rId22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C5D2C549-1660-49AF-A7CD-439704EAC6AC}">
          <p14:sldIdLst>
            <p14:sldId id="385"/>
            <p14:sldId id="644"/>
            <p14:sldId id="630"/>
            <p14:sldId id="631"/>
            <p14:sldId id="632"/>
            <p14:sldId id="633"/>
            <p14:sldId id="635"/>
            <p14:sldId id="634"/>
            <p14:sldId id="636"/>
            <p14:sldId id="638"/>
            <p14:sldId id="639"/>
            <p14:sldId id="640"/>
            <p14:sldId id="641"/>
            <p14:sldId id="642"/>
            <p14:sldId id="643"/>
            <p14:sldId id="6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zufleńska, Maria" initials="MS" lastIdx="1" clrIdx="0">
    <p:extLst/>
  </p:cmAuthor>
  <p:cmAuthor id="2" name="Pawlak, Anna" initials="PA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A0023"/>
    <a:srgbClr val="C51F35"/>
    <a:srgbClr val="969696"/>
    <a:srgbClr val="7C0F1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2469" autoAdjust="0"/>
  </p:normalViewPr>
  <p:slideViewPr>
    <p:cSldViewPr>
      <p:cViewPr varScale="1">
        <p:scale>
          <a:sx n="71" d="100"/>
          <a:sy n="71" d="100"/>
        </p:scale>
        <p:origin x="1272" y="56"/>
      </p:cViewPr>
      <p:guideLst>
        <p:guide orient="horz" pos="2115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49B0B-A204-4E50-8E4B-C777D1F32582}" type="datetimeFigureOut">
              <a:rPr lang="pl-PL" smtClean="0"/>
              <a:t>06.09.2022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AD876-233F-4DF5-82CB-B11538F8EEA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290960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C6134-FC84-448B-89C4-83B9B25D1C96}" type="datetimeFigureOut">
              <a:rPr lang="pl-PL" smtClean="0"/>
              <a:t>06.09.2022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C5643-9503-4309-ABEB-D88606F7917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4524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5643-9503-4309-ABEB-D88606F7917C}" type="slidenum">
              <a:rPr lang="pl-PL" smtClean="0"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1461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AB05A-2263-4D4A-9869-D745486DBF8C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6148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lajd tytułowy">
    <p:bg>
      <p:bgPr>
        <a:solidFill>
          <a:srgbClr val="CF0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/>
          <p:nvPr/>
        </p:nvSpPr>
        <p:spPr>
          <a:xfrm>
            <a:off x="0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rgbClr val="C200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29" y="476673"/>
            <a:ext cx="2468844" cy="18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05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a 11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3" name="Grupa 12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9" name="Prostokąt 18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upa 19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1" name="Prostokąt 20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2" name="Prostokąt 21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8" name="Obraz 17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5295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059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4" name="Grupa 13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20" name="Prostokąt 19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Grupa 20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2" name="Prostokąt 21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4" name="Prostokąt 23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9" name="Obraz 18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647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22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0" name="Grupa 9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5" name="Obraz 14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75746"/>
            <a:ext cx="1828799" cy="30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509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9" name="Grupa 8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5" name="Prostokąt 14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" name="Grupa 15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7" name="Prostokąt 16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8" name="Prostokąt 17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0" name="Obraz 9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6203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 smtClean="0"/>
              <a:t>Kliknij ikonę, aby dodać obraz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762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39114"/>
            <a:ext cx="7772400" cy="885830"/>
          </a:xfrm>
          <a:prstGeom prst="rect">
            <a:avLst/>
          </a:prstGeom>
        </p:spPr>
        <p:txBody>
          <a:bodyPr/>
          <a:lstStyle>
            <a:lvl1pPr algn="ctr">
              <a:defRPr sz="2800" baseline="0">
                <a:solidFill>
                  <a:srgbClr val="B60024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68960"/>
            <a:ext cx="6400800" cy="542932"/>
          </a:xfrm>
        </p:spPr>
        <p:txBody>
          <a:bodyPr/>
          <a:lstStyle>
            <a:lvl1pPr marL="0" indent="0" algn="ctr">
              <a:buFontTx/>
              <a:buNone/>
              <a:defRPr sz="2000" baseline="0">
                <a:solidFill>
                  <a:srgbClr val="58595A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723580" y="4725144"/>
            <a:ext cx="2133600" cy="255587"/>
          </a:xfrm>
          <a:prstGeom prst="rect">
            <a:avLst/>
          </a:prstGeom>
        </p:spPr>
        <p:txBody>
          <a:bodyPr/>
          <a:lstStyle>
            <a:lvl1pPr algn="l">
              <a:defRPr sz="1200" smtClean="0"/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1669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lajd tytułowy">
    <p:bg>
      <p:bgPr>
        <a:solidFill>
          <a:srgbClr val="CF0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/>
          <p:nvPr/>
        </p:nvSpPr>
        <p:spPr>
          <a:xfrm>
            <a:off x="0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rgbClr val="C200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29" y="476673"/>
            <a:ext cx="2468844" cy="18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325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Powerpoint-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</p:spTree>
    <p:extLst>
      <p:ext uri="{BB962C8B-B14F-4D97-AF65-F5344CB8AC3E}">
        <p14:creationId xmlns:p14="http://schemas.microsoft.com/office/powerpoint/2010/main" val="2333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Powerpoint-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</p:spTree>
    <p:extLst>
      <p:ext uri="{BB962C8B-B14F-4D97-AF65-F5344CB8AC3E}">
        <p14:creationId xmlns:p14="http://schemas.microsoft.com/office/powerpoint/2010/main" val="151835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Slajd tytułowy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25775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57725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60328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60" y="309390"/>
            <a:ext cx="2510838" cy="1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/>
        </p:nvGrpSpPr>
        <p:grpSpPr>
          <a:xfrm>
            <a:off x="0" y="1462131"/>
            <a:ext cx="9144000" cy="5405411"/>
            <a:chOff x="0" y="1319491"/>
            <a:chExt cx="9385295" cy="5548051"/>
          </a:xfrm>
        </p:grpSpPr>
        <p:sp>
          <p:nvSpPr>
            <p:cNvPr id="9" name="Prostokąt 8"/>
            <p:cNvSpPr/>
            <p:nvPr userDrawn="1"/>
          </p:nvSpPr>
          <p:spPr>
            <a:xfrm>
              <a:off x="0" y="6163733"/>
              <a:ext cx="9385295" cy="694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  <p:grpSp>
          <p:nvGrpSpPr>
            <p:cNvPr id="10" name="Grupa 9"/>
            <p:cNvGrpSpPr/>
            <p:nvPr userDrawn="1"/>
          </p:nvGrpSpPr>
          <p:grpSpPr>
            <a:xfrm>
              <a:off x="0" y="1319491"/>
              <a:ext cx="5548424" cy="5548051"/>
              <a:chOff x="-9128" y="1327492"/>
              <a:chExt cx="5548424" cy="5548051"/>
            </a:xfrm>
          </p:grpSpPr>
          <p:sp>
            <p:nvSpPr>
              <p:cNvPr id="11" name="Prostokąt 10"/>
              <p:cNvSpPr/>
              <p:nvPr userDrawn="1"/>
            </p:nvSpPr>
            <p:spPr>
              <a:xfrm>
                <a:off x="-9128" y="5750800"/>
                <a:ext cx="1124743" cy="11247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Prostokąt 11"/>
              <p:cNvSpPr/>
              <p:nvPr userDrawn="1"/>
            </p:nvSpPr>
            <p:spPr>
              <a:xfrm>
                <a:off x="1115988" y="1327492"/>
                <a:ext cx="4423308" cy="44233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Prostokąt 13"/>
              <p:cNvSpPr/>
              <p:nvPr userDrawn="1"/>
            </p:nvSpPr>
            <p:spPr>
              <a:xfrm>
                <a:off x="1831428" y="2060848"/>
                <a:ext cx="2956596" cy="29565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95825" y="2171699"/>
            <a:ext cx="5924447" cy="1852614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95825" y="4149080"/>
            <a:ext cx="5924447" cy="1466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95825" y="5788840"/>
            <a:ext cx="5924447" cy="4492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sp>
        <p:nvSpPr>
          <p:cNvPr id="4" name="Prostokąt 3"/>
          <p:cNvSpPr/>
          <p:nvPr/>
        </p:nvSpPr>
        <p:spPr>
          <a:xfrm>
            <a:off x="6162981" y="0"/>
            <a:ext cx="2981019" cy="2171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027" y="66675"/>
            <a:ext cx="1973882" cy="1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4801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1" name="Grupa 10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21" name="Obraz 20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203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4231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0" y="188640"/>
            <a:ext cx="5548424" cy="5548051"/>
            <a:chOff x="-9128" y="1327492"/>
            <a:chExt cx="5548424" cy="5548051"/>
          </a:xfrm>
        </p:grpSpPr>
        <p:sp>
          <p:nvSpPr>
            <p:cNvPr id="7" name="Prostokąt 6"/>
            <p:cNvSpPr/>
            <p:nvPr userDrawn="1"/>
          </p:nvSpPr>
          <p:spPr>
            <a:xfrm>
              <a:off x="-9128" y="5750800"/>
              <a:ext cx="1124743" cy="1124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  <p:sp>
          <p:nvSpPr>
            <p:cNvPr id="10" name="Prostokąt 9"/>
            <p:cNvSpPr/>
            <p:nvPr userDrawn="1"/>
          </p:nvSpPr>
          <p:spPr>
            <a:xfrm>
              <a:off x="1115988" y="1327492"/>
              <a:ext cx="4423308" cy="44233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  <p:sp>
          <p:nvSpPr>
            <p:cNvPr id="11" name="Prostokąt 10"/>
            <p:cNvSpPr/>
            <p:nvPr userDrawn="1"/>
          </p:nvSpPr>
          <p:spPr>
            <a:xfrm>
              <a:off x="1831428" y="2060848"/>
              <a:ext cx="2956596" cy="29565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84991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809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a 11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3" name="Grupa 12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9" name="Prostokąt 18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Grupa 19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1" name="Prostokąt 20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Prostokąt 21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8" name="Obraz 17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8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010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Slajd tytułowy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25775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57725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60328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60" y="309390"/>
            <a:ext cx="2510838" cy="1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4" name="Grupa 13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20" name="Prostokąt 19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Grupa 20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2" name="Prostokąt 21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Prostokąt 23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9" name="Obraz 18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6743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9924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0" name="Grupa 9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5" name="Obraz 14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75746"/>
            <a:ext cx="1828799" cy="30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3716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9" name="Grupa 8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5" name="Prostokąt 14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Grupa 15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7" name="Prostokąt 16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" name="Prostokąt 17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0" name="Obraz 9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8616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 smtClean="0"/>
              <a:t>Kliknij ikonę, aby dodać obraz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135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39114"/>
            <a:ext cx="7772400" cy="885830"/>
          </a:xfrm>
          <a:prstGeom prst="rect">
            <a:avLst/>
          </a:prstGeom>
        </p:spPr>
        <p:txBody>
          <a:bodyPr/>
          <a:lstStyle>
            <a:lvl1pPr algn="ctr">
              <a:defRPr sz="2800" baseline="0">
                <a:solidFill>
                  <a:srgbClr val="B60024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68960"/>
            <a:ext cx="6400800" cy="542932"/>
          </a:xfrm>
        </p:spPr>
        <p:txBody>
          <a:bodyPr/>
          <a:lstStyle>
            <a:lvl1pPr marL="0" indent="0" algn="ctr">
              <a:buFontTx/>
              <a:buNone/>
              <a:defRPr sz="2000" baseline="0">
                <a:solidFill>
                  <a:srgbClr val="58595A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723580" y="4725144"/>
            <a:ext cx="2133600" cy="255587"/>
          </a:xfrm>
          <a:prstGeom prst="rect">
            <a:avLst/>
          </a:prstGeom>
        </p:spPr>
        <p:txBody>
          <a:bodyPr/>
          <a:lstStyle>
            <a:lvl1pPr algn="l">
              <a:defRPr sz="1200" smtClean="0"/>
            </a:lvl1pPr>
          </a:lstStyle>
          <a:p>
            <a:endParaRPr lang="pl-PL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554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/>
        </p:nvGrpSpPr>
        <p:grpSpPr>
          <a:xfrm>
            <a:off x="0" y="1462131"/>
            <a:ext cx="9144000" cy="5405411"/>
            <a:chOff x="0" y="1319491"/>
            <a:chExt cx="9385295" cy="5548051"/>
          </a:xfrm>
        </p:grpSpPr>
        <p:sp>
          <p:nvSpPr>
            <p:cNvPr id="9" name="Prostokąt 8"/>
            <p:cNvSpPr/>
            <p:nvPr userDrawn="1"/>
          </p:nvSpPr>
          <p:spPr>
            <a:xfrm>
              <a:off x="0" y="6163733"/>
              <a:ext cx="9385295" cy="694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Grupa 9"/>
            <p:cNvGrpSpPr/>
            <p:nvPr userDrawn="1"/>
          </p:nvGrpSpPr>
          <p:grpSpPr>
            <a:xfrm>
              <a:off x="0" y="1319491"/>
              <a:ext cx="5548424" cy="5548051"/>
              <a:chOff x="-9128" y="1327492"/>
              <a:chExt cx="5548424" cy="5548051"/>
            </a:xfrm>
          </p:grpSpPr>
          <p:sp>
            <p:nvSpPr>
              <p:cNvPr id="11" name="Prostokąt 10"/>
              <p:cNvSpPr/>
              <p:nvPr userDrawn="1"/>
            </p:nvSpPr>
            <p:spPr>
              <a:xfrm>
                <a:off x="-9128" y="5750800"/>
                <a:ext cx="1124743" cy="11247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  <p:sp>
            <p:nvSpPr>
              <p:cNvPr id="12" name="Prostokąt 11"/>
              <p:cNvSpPr/>
              <p:nvPr userDrawn="1"/>
            </p:nvSpPr>
            <p:spPr>
              <a:xfrm>
                <a:off x="1115988" y="1327492"/>
                <a:ext cx="4423308" cy="44233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  <p:sp>
            <p:nvSpPr>
              <p:cNvPr id="14" name="Prostokąt 13"/>
              <p:cNvSpPr/>
              <p:nvPr userDrawn="1"/>
            </p:nvSpPr>
            <p:spPr>
              <a:xfrm>
                <a:off x="1831428" y="2060848"/>
                <a:ext cx="2956596" cy="29565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</p:grpSp>
      </p:grp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95825" y="2171699"/>
            <a:ext cx="5924447" cy="1852614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95825" y="4149080"/>
            <a:ext cx="5924447" cy="1466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95825" y="5788840"/>
            <a:ext cx="5924447" cy="4492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sp>
        <p:nvSpPr>
          <p:cNvPr id="4" name="Prostokąt 3"/>
          <p:cNvSpPr/>
          <p:nvPr/>
        </p:nvSpPr>
        <p:spPr>
          <a:xfrm>
            <a:off x="6162981" y="0"/>
            <a:ext cx="2981019" cy="2171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027" y="66675"/>
            <a:ext cx="1973882" cy="1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110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1" name="Grupa 10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21" name="Obraz 20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6016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270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0" y="188640"/>
            <a:ext cx="5548424" cy="5548051"/>
            <a:chOff x="-9128" y="1327492"/>
            <a:chExt cx="5548424" cy="5548051"/>
          </a:xfrm>
        </p:grpSpPr>
        <p:sp>
          <p:nvSpPr>
            <p:cNvPr id="7" name="Prostokąt 6"/>
            <p:cNvSpPr/>
            <p:nvPr userDrawn="1"/>
          </p:nvSpPr>
          <p:spPr>
            <a:xfrm>
              <a:off x="-9128" y="5750800"/>
              <a:ext cx="1124743" cy="1124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0" name="Prostokąt 9"/>
            <p:cNvSpPr/>
            <p:nvPr userDrawn="1"/>
          </p:nvSpPr>
          <p:spPr>
            <a:xfrm>
              <a:off x="1115988" y="1327492"/>
              <a:ext cx="4423308" cy="44233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1" name="Prostokąt 10"/>
            <p:cNvSpPr/>
            <p:nvPr userDrawn="1"/>
          </p:nvSpPr>
          <p:spPr>
            <a:xfrm>
              <a:off x="1831428" y="2060848"/>
              <a:ext cx="2956596" cy="29565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3445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441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61924" y="166687"/>
            <a:ext cx="7506419" cy="886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l" defTabSz="457200"/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1925" y="1196753"/>
            <a:ext cx="8839200" cy="52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7010400" y="64865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36B71"/>
                </a:solidFill>
              </a:defRPr>
            </a:lvl1pPr>
          </a:lstStyle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7" y="81243"/>
            <a:ext cx="1286887" cy="971493"/>
          </a:xfrm>
          <a:prstGeom prst="rect">
            <a:avLst/>
          </a:prstGeom>
        </p:spPr>
      </p:pic>
      <p:pic>
        <p:nvPicPr>
          <p:cNvPr id="9" name="Obraz 8" descr="znak PBR-150dpi.png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11317"/>
            <a:ext cx="1908174" cy="3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3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pl-PL"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tabLst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61924" y="166687"/>
            <a:ext cx="7506419" cy="886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l" defTabSz="457200"/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1925" y="1196753"/>
            <a:ext cx="8839200" cy="52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7010400" y="64865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36B71"/>
                </a:solidFill>
              </a:defRPr>
            </a:lvl1pPr>
          </a:lstStyle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7" y="81243"/>
            <a:ext cx="1286887" cy="971493"/>
          </a:xfrm>
          <a:prstGeom prst="rect">
            <a:avLst/>
          </a:prstGeom>
        </p:spPr>
      </p:pic>
      <p:pic>
        <p:nvPicPr>
          <p:cNvPr id="9" name="Obraz 8" descr="znak PBR-150dpi.png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11317"/>
            <a:ext cx="1908174" cy="3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3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pl-PL"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tabLst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mailto:sekretariat@rig-stw.pl" TargetMode="External"/><Relationship Id="rId7" Type="http://schemas.openxmlformats.org/officeDocument/2006/relationships/image" Target="../media/image12.png"/><Relationship Id="rId2" Type="http://schemas.openxmlformats.org/officeDocument/2006/relationships/hyperlink" Target="mailto:info@rarr.rzeszow.p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hyperlink" Target="mailto:marr@marr.com.p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greenvelo.pl/artykul/124/miejsca-przyjazne-rowerzystom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9512" y="1628800"/>
            <a:ext cx="6054812" cy="2664296"/>
          </a:xfrm>
        </p:spPr>
        <p:txBody>
          <a:bodyPr>
            <a:noAutofit/>
          </a:bodyPr>
          <a:lstStyle/>
          <a:p>
            <a:pPr algn="ctr"/>
            <a:r>
              <a:rPr lang="pl-PL" b="0" dirty="0" smtClean="0"/>
              <a:t>Mikropożyczka na rozpoczęcie działalności gospodarczej</a:t>
            </a:r>
            <a:br>
              <a:rPr lang="pl-PL" b="0" dirty="0" smtClean="0"/>
            </a:br>
            <a:r>
              <a:rPr lang="pl-PL" sz="2800" b="0" dirty="0" smtClean="0"/>
              <a:t>Pożyczka dla MŚP</a:t>
            </a:r>
            <a:br>
              <a:rPr lang="pl-PL" sz="2800" b="0" dirty="0" smtClean="0"/>
            </a:br>
            <a:r>
              <a:rPr lang="pl-PL" sz="2800" b="0" dirty="0" smtClean="0"/>
              <a:t>Pożyczka na Rozwój Turystyki</a:t>
            </a:r>
            <a:br>
              <a:rPr lang="pl-PL" sz="2800" b="0" dirty="0" smtClean="0"/>
            </a:br>
            <a:r>
              <a:rPr lang="pl-PL" sz="2800" b="0" dirty="0" smtClean="0"/>
              <a:t/>
            </a:r>
            <a:br>
              <a:rPr lang="pl-PL" sz="2800" b="0" dirty="0" smtClean="0"/>
            </a:br>
            <a:r>
              <a:rPr lang="pl-PL" b="0" dirty="0" smtClean="0"/>
              <a:t>Starostwo Powiatowe</a:t>
            </a:r>
            <a:br>
              <a:rPr lang="pl-PL" b="0" dirty="0" smtClean="0"/>
            </a:br>
            <a:r>
              <a:rPr lang="pl-PL" b="0" dirty="0" smtClean="0"/>
              <a:t>Powiatowy Urząd Pracy </a:t>
            </a:r>
            <a:r>
              <a:rPr lang="pl-PL" b="0" smtClean="0"/>
              <a:t/>
            </a:r>
            <a:br>
              <a:rPr lang="pl-PL" b="0" smtClean="0"/>
            </a:br>
            <a:r>
              <a:rPr lang="pl-PL" b="0" smtClean="0"/>
              <a:t>Krosno</a:t>
            </a:r>
            <a:br>
              <a:rPr lang="pl-PL" b="0" smtClean="0"/>
            </a:br>
            <a:r>
              <a:rPr lang="pl-PL" b="0" smtClean="0"/>
              <a:t>06.09.2022 </a:t>
            </a:r>
            <a:r>
              <a:rPr lang="pl-PL" b="0" dirty="0" smtClean="0"/>
              <a:t>r.</a:t>
            </a:r>
            <a:br>
              <a:rPr lang="pl-PL" b="0" dirty="0" smtClean="0"/>
            </a:br>
            <a:r>
              <a:rPr lang="pl-PL" b="0" dirty="0" smtClean="0"/>
              <a:t/>
            </a:r>
            <a:br>
              <a:rPr lang="pl-PL" b="0" dirty="0" smtClean="0"/>
            </a:br>
            <a:r>
              <a:rPr lang="pl-PL" sz="3600" b="0" dirty="0" smtClean="0"/>
              <a:t>woj. podkarpackie</a:t>
            </a:r>
            <a:endParaRPr lang="pl-PL" sz="3600" b="0" dirty="0"/>
          </a:p>
        </p:txBody>
      </p:sp>
    </p:spTree>
    <p:extLst>
      <p:ext uri="{BB962C8B-B14F-4D97-AF65-F5344CB8AC3E}">
        <p14:creationId xmlns:p14="http://schemas.microsoft.com/office/powerpoint/2010/main" val="4132127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269500"/>
              </p:ext>
            </p:extLst>
          </p:nvPr>
        </p:nvGraphicFramePr>
        <p:xfrm>
          <a:off x="179512" y="1124744"/>
          <a:ext cx="8712968" cy="54006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706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POŻYCZKA</a:t>
                      </a:r>
                      <a:r>
                        <a:rPr lang="pl-PL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STANDARDOWA – INNOWACYJNA 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10157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Kwota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500 000,00 PLN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standardowego</a:t>
                      </a: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1 000 000,00 PLN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innowacyjnego</a:t>
                      </a:r>
                      <a:r>
                        <a:rPr kumimoji="0" lang="pl-PL" sz="1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 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948572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Okres</a:t>
                      </a:r>
                      <a:r>
                        <a:rPr lang="pl-PL" baseline="0" dirty="0" smtClean="0"/>
                        <a:t> spłaty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96 miesięcy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standardowego</a:t>
                      </a: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120 miesięcy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standardowego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  <a:tr h="802625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Karencja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 miesięcy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 dnia uruchomienia pożyczki (albo 3 miesiące w każdym 12-miesięcznym okresie spłaty)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03780"/>
                  </a:ext>
                </a:extLst>
              </a:tr>
              <a:tr h="118730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Oprocentowanie stałe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pomoc de </a:t>
                      </a:r>
                      <a:r>
                        <a:rPr kumimoji="0" lang="pl-PL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minimis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w wysokości stopy bazowej (</a:t>
                      </a:r>
                      <a:r>
                        <a:rPr kumimoji="0" lang="pl-PL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 </a:t>
                      </a:r>
                      <a:r>
                        <a:rPr kumimoji="0" lang="pl-PL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1.09.2022 r.) 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7,17%</a:t>
                      </a: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 warunkach rynkowych -  według stopy referencyjnej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380160"/>
                  </a:ext>
                </a:extLst>
              </a:tr>
              <a:tr h="45328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Wkład</a:t>
                      </a:r>
                      <a:r>
                        <a:rPr lang="pl-PL" baseline="0" dirty="0" smtClean="0"/>
                        <a:t> własny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nie wymagany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4892"/>
                  </a:ext>
                </a:extLst>
              </a:tr>
              <a:tr h="62244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Opłaty i prowizje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8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93630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992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851601"/>
              </p:ext>
            </p:extLst>
          </p:nvPr>
        </p:nvGraphicFramePr>
        <p:xfrm>
          <a:off x="179512" y="1052736"/>
          <a:ext cx="8712968" cy="554837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536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STANDARDOWA – INNOWACYJNA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8747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16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Rzeszowska Agencja Rozwoju Regionalnego S.A.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– 959 Rzeszów  ul. Szopena 51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17/867 62 99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info@rarr.rzeszow.pl</a:t>
                      </a: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www.marr.com.pl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487478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2/ Regionalna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Izba Gospodarcza 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37-450 Stalowa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Wola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ul. 1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Sierpnia 26b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15/844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03 57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sekretariat@rig-stw.pl</a:t>
                      </a:r>
                      <a:endParaRPr lang="pl-PL" sz="2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Obraz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5181" y="2852936"/>
            <a:ext cx="1074286" cy="73142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819883"/>
            <a:ext cx="968121" cy="77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2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598027"/>
              </p:ext>
            </p:extLst>
          </p:nvPr>
        </p:nvGraphicFramePr>
        <p:xfrm>
          <a:off x="179512" y="1124745"/>
          <a:ext cx="8712968" cy="539167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2880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STANDARDOWA – INNOWACYJNA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50259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3/ Agencja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Rozwoju Regionalnego „MARR”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- 300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Mielec, ul. Chopina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18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797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600 310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marr@marr.com.pl</a:t>
                      </a:r>
                      <a:endParaRPr lang="pl-PL" sz="2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www.marr.com.pl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Obraz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1427" y="2780928"/>
            <a:ext cx="1588680" cy="6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28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159742"/>
              </p:ext>
            </p:extLst>
          </p:nvPr>
        </p:nvGraphicFramePr>
        <p:xfrm>
          <a:off x="179512" y="1124745"/>
          <a:ext cx="8712968" cy="539724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NA ROZWÓJ TURYSTYKI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49197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Dla kogo ?</a:t>
                      </a:r>
                    </a:p>
                    <a:p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Dla przedsiębiorstw na inwestycje w branży turystycznej  i </a:t>
                      </a:r>
                      <a:r>
                        <a:rPr kumimoji="0" lang="pl-PL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okołoturystycznej</a:t>
                      </a: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 zakresie prowadzenia robót budowlanych oraz zakupów ŚT, </a:t>
                      </a:r>
                      <a:r>
                        <a:rPr kumimoji="0" lang="pl-PL" sz="17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WNiP</a:t>
                      </a: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Obejmuje w szczególności następujące przedsięwzięcia: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obiekty: noclegowe, gastronomiczne;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infrastruktura: sportowo-rekreacyjna, turystyki zdrowotnej, kultury i rozrywki;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transport turystyczny;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organizacja turystyki i pośrednictwo turystyczne;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ekologiczne produkty;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produkty regionalne i tradycyjne, wzornictwo przemysłowe;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przywracanie tradycyjnych zawodów – rękodzieło i rzemiosło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inne inwestycje w branży okołoturystycznej polegające na poszerzeniu oferty, podniesieniu jakości usług świadczonych dla turystów;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tworzenie usług polegających na wykorzystaniu TIK np. e-turystyka;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pokrywanie wydatków związanych z bieżącą/obrotową działalnością pokrywania wydatków na promocję i reklamę, związanych z zasadniczą częścią finansowanego przedsięwzięcia.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87134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3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575609"/>
              </p:ext>
            </p:extLst>
          </p:nvPr>
        </p:nvGraphicFramePr>
        <p:xfrm>
          <a:off x="179512" y="1124745"/>
          <a:ext cx="8712968" cy="530058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NA ROZWÓJ TURYSTYKI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6147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Kwota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500 000,00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540977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Okres</a:t>
                      </a:r>
                      <a:r>
                        <a:rPr lang="pl-PL" baseline="0" dirty="0" smtClean="0"/>
                        <a:t> spłaty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84 miesięcy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(7 lat)</a:t>
                      </a:r>
                      <a:endParaRPr kumimoji="0" lang="pl-PL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  <a:tr h="242982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Wkład</a:t>
                      </a:r>
                      <a:r>
                        <a:rPr lang="pl-PL" baseline="0" dirty="0" smtClean="0"/>
                        <a:t> własny i oprocentowanie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wkład własny: 10% -  oprocentowanie: 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3,58 %</a:t>
                      </a:r>
                    </a:p>
                    <a:p>
                      <a:pPr marL="342900" marR="0" lvl="0" indent="-34290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iższe </a:t>
                      </a:r>
                      <a:r>
                        <a:rPr kumimoji="0" lang="pl-PL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oprocentowanie </a:t>
                      </a:r>
                      <a:r>
                        <a:rPr kumimoji="0" lang="pl-PL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1,79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, brak  wkładu własnego będą</a:t>
                      </a:r>
                    </a:p>
                    <a:p>
                      <a:pPr marL="32400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oferowane:</a:t>
                      </a:r>
                    </a:p>
                    <a:p>
                      <a:pPr marL="540000" marR="0" lvl="1" indent="-214313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obiektom posiadającym status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 tooltip="Miejsca Przyjazne Rowerzystom"/>
                        </a:rPr>
                        <a:t>Miejsca Przyjaznego Rowerzystom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w ramach Wschodniego Szlaku Rowerowego Green </a:t>
                      </a:r>
                      <a:r>
                        <a:rPr kumimoji="0" lang="pl-PL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Velo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540000" marR="0" lvl="1" indent="-214313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MŚP prowadzącym działalność nie dłużej niż 2 lata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03780"/>
                  </a:ext>
                </a:extLst>
              </a:tr>
              <a:tr h="51253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Karencja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maksymalnie do </a:t>
                      </a: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12 miesięcy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4892"/>
                  </a:ext>
                </a:extLst>
              </a:tr>
              <a:tr h="811409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Opłaty i prowizje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93630"/>
                  </a:ext>
                </a:extLst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87134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6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864570"/>
              </p:ext>
            </p:extLst>
          </p:nvPr>
        </p:nvGraphicFramePr>
        <p:xfrm>
          <a:off x="215516" y="1052737"/>
          <a:ext cx="8712968" cy="55712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5099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POŻYCZKA</a:t>
                      </a:r>
                      <a:r>
                        <a:rPr lang="pl-PL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NA ROZWÓJ TURYSTYKI 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49775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Instytucja</a:t>
                      </a:r>
                      <a:r>
                        <a:rPr lang="pl-PL" baseline="0" dirty="0" smtClean="0"/>
                        <a:t> Finansująca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Polska Fundacja Przedsiębiorczości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ul. Targowa 3 p. 13,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35-064 Rzeszów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Justyna Grys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538 516 948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pl-PL" sz="2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j.grys@pfp.com.pl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4509120"/>
            <a:ext cx="3937653" cy="576064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87134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Łącznik prosty 19"/>
          <p:cNvCxnSpPr/>
          <p:nvPr/>
        </p:nvCxnSpPr>
        <p:spPr>
          <a:xfrm>
            <a:off x="8868005" y="3118908"/>
            <a:ext cx="0" cy="2039049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ole tekstowe 2"/>
          <p:cNvSpPr txBox="1"/>
          <p:nvPr/>
        </p:nvSpPr>
        <p:spPr>
          <a:xfrm>
            <a:off x="7019750" y="3291688"/>
            <a:ext cx="1626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12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140514" y="2710736"/>
            <a:ext cx="5261390" cy="2285685"/>
          </a:xfrm>
          <a:prstGeom prst="rect">
            <a:avLst/>
          </a:prstGeom>
          <a:solidFill>
            <a:srgbClr val="CF002B">
              <a:alpha val="91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162000" rtlCol="0" anchor="ctr"/>
          <a:lstStyle/>
          <a:p>
            <a:r>
              <a:rPr lang="pl-PL" b="1" dirty="0">
                <a:latin typeface="+mj-lt"/>
              </a:rPr>
              <a:t> </a:t>
            </a:r>
            <a:r>
              <a:rPr lang="pl-PL" sz="1200" b="1" dirty="0">
                <a:latin typeface="+mj-lt"/>
              </a:rPr>
              <a:t/>
            </a:r>
            <a:br>
              <a:rPr lang="pl-PL" sz="1200" b="1" dirty="0">
                <a:latin typeface="+mj-lt"/>
              </a:rPr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1050" dirty="0"/>
              <a:t>      </a:t>
            </a:r>
            <a:br>
              <a:rPr lang="pl-PL" sz="1050" dirty="0"/>
            </a:br>
            <a:r>
              <a:rPr lang="pl-PL" sz="1050" dirty="0"/>
              <a:t/>
            </a:r>
            <a:br>
              <a:rPr lang="pl-PL" sz="1050" dirty="0"/>
            </a:br>
            <a:r>
              <a:rPr lang="pl-PL" sz="1050" dirty="0"/>
              <a:t>    </a:t>
            </a:r>
          </a:p>
        </p:txBody>
      </p:sp>
      <p:sp>
        <p:nvSpPr>
          <p:cNvPr id="14" name="Prostokąt 13"/>
          <p:cNvSpPr/>
          <p:nvPr/>
        </p:nvSpPr>
        <p:spPr>
          <a:xfrm>
            <a:off x="139700" y="1628800"/>
            <a:ext cx="5121690" cy="3367621"/>
          </a:xfrm>
          <a:prstGeom prst="rect">
            <a:avLst/>
          </a:prstGeom>
          <a:solidFill>
            <a:srgbClr val="CF002B">
              <a:alpha val="91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162000" rtlCol="0" anchor="ctr"/>
          <a:lstStyle/>
          <a:p>
            <a:r>
              <a:rPr lang="pl-PL" sz="2800" b="1" dirty="0">
                <a:latin typeface="+mj-lt"/>
              </a:rPr>
              <a:t>Dziękuję za uwagę </a:t>
            </a:r>
            <a:r>
              <a:rPr lang="pl-PL" sz="1200" b="1" dirty="0">
                <a:latin typeface="+mj-lt"/>
              </a:rPr>
              <a:t/>
            </a:r>
            <a:br>
              <a:rPr lang="pl-PL" sz="1200" b="1" dirty="0">
                <a:latin typeface="+mj-lt"/>
              </a:rPr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1500" b="1" dirty="0"/>
              <a:t>      </a:t>
            </a:r>
            <a:r>
              <a:rPr lang="pl-PL" b="1" dirty="0"/>
              <a:t>Andrzej Hlawacik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Specjalista   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Departament Instrumentów Finansowych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tel. 572 775 102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e-mail: Andrzej.Hlawacik@bgk.pl</a:t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dirty="0"/>
              <a:t>Bank Gospodarstwa Krajowego</a:t>
            </a:r>
            <a:br>
              <a:rPr lang="pl-PL" dirty="0"/>
            </a:br>
            <a:r>
              <a:rPr lang="pl-PL" dirty="0"/>
              <a:t>ul.  </a:t>
            </a:r>
            <a:r>
              <a:rPr lang="pl-PL" dirty="0" smtClean="0"/>
              <a:t>Rejtana 20B,  35 – 100 Rzeszów</a:t>
            </a:r>
            <a:r>
              <a:rPr lang="pl-PL" dirty="0"/>
              <a:t/>
            </a:r>
            <a:br>
              <a:rPr lang="pl-PL" dirty="0"/>
            </a:br>
            <a:r>
              <a:rPr lang="da-DK" sz="1500" dirty="0" smtClean="0"/>
              <a:t> </a:t>
            </a:r>
            <a:r>
              <a:rPr lang="pl-PL" sz="1500" dirty="0"/>
              <a:t/>
            </a:r>
            <a:br>
              <a:rPr lang="pl-PL" sz="1500" dirty="0"/>
            </a:br>
            <a:endParaRPr lang="pl-PL" sz="15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389" y="1337137"/>
            <a:ext cx="388261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upa 11"/>
          <p:cNvGrpSpPr>
            <a:grpSpLocks/>
          </p:cNvGrpSpPr>
          <p:nvPr/>
        </p:nvGrpSpPr>
        <p:grpSpPr bwMode="auto">
          <a:xfrm>
            <a:off x="814917" y="315003"/>
            <a:ext cx="6408712" cy="652463"/>
            <a:chOff x="475275" y="4836654"/>
            <a:chExt cx="5525026" cy="652780"/>
          </a:xfrm>
        </p:grpSpPr>
        <p:pic>
          <p:nvPicPr>
            <p:cNvPr id="4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0" name="Obraz 23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4" name="Obraz 2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812375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ole tekstowe 16"/>
          <p:cNvSpPr txBox="1"/>
          <p:nvPr/>
        </p:nvSpPr>
        <p:spPr>
          <a:xfrm>
            <a:off x="0" y="857250"/>
            <a:ext cx="4572000" cy="5148213"/>
          </a:xfrm>
          <a:prstGeom prst="rect">
            <a:avLst/>
          </a:prstGeom>
          <a:solidFill>
            <a:srgbClr val="ECECEC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433" tIns="31433" rIns="31433" bIns="31433" numCol="1" spcCol="1270" anchor="ctr" anchorCtr="0">
            <a:noAutofit/>
          </a:bodyPr>
          <a:lstStyle/>
          <a:p>
            <a:pPr algn="ctr" defTabSz="3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1200" dirty="0">
              <a:solidFill>
                <a:srgbClr val="CF002B"/>
              </a:solidFill>
              <a:latin typeface="Tide Sans 200 Lil Mondo" panose="00000300000000000000" pitchFamily="50" charset="-18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147" y="2059258"/>
            <a:ext cx="3969000" cy="1135427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039" y="2059258"/>
            <a:ext cx="3969000" cy="1135427"/>
          </a:xfrm>
          <a:prstGeom prst="rect">
            <a:avLst/>
          </a:prstGeom>
        </p:spPr>
      </p:pic>
      <p:sp>
        <p:nvSpPr>
          <p:cNvPr id="34" name="Prostokąt 11">
            <a:extLst>
              <a:ext uri="{FF2B5EF4-FFF2-40B4-BE49-F238E27FC236}">
                <a16:creationId xmlns:a16="http://schemas.microsoft.com/office/drawing/2014/main" id="{ABCC1257-0173-4F71-AD75-985089E1F33C}"/>
              </a:ext>
            </a:extLst>
          </p:cNvPr>
          <p:cNvSpPr/>
          <p:nvPr/>
        </p:nvSpPr>
        <p:spPr>
          <a:xfrm>
            <a:off x="413148" y="1583055"/>
            <a:ext cx="2530849" cy="453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defTabSz="685800">
              <a:spcBef>
                <a:spcPct val="0"/>
              </a:spcBef>
              <a:defRPr/>
            </a:pPr>
            <a:r>
              <a:rPr lang="pl-PL" b="1" dirty="0">
                <a:solidFill>
                  <a:srgbClr val="CF002B"/>
                </a:solidFill>
                <a:latin typeface="Calibri" panose="020F0502020204030204" pitchFamily="34" charset="0"/>
              </a:rPr>
              <a:t>Czym są pożyczki unijne?</a:t>
            </a:r>
          </a:p>
        </p:txBody>
      </p:sp>
      <p:sp>
        <p:nvSpPr>
          <p:cNvPr id="35" name="Prostokąt 11">
            <a:extLst>
              <a:ext uri="{FF2B5EF4-FFF2-40B4-BE49-F238E27FC236}">
                <a16:creationId xmlns:a16="http://schemas.microsoft.com/office/drawing/2014/main" id="{ABCC1257-0173-4F71-AD75-985089E1F33C}"/>
              </a:ext>
            </a:extLst>
          </p:cNvPr>
          <p:cNvSpPr/>
          <p:nvPr/>
        </p:nvSpPr>
        <p:spPr>
          <a:xfrm>
            <a:off x="4753039" y="1583055"/>
            <a:ext cx="2530849" cy="453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defTabSz="685800">
              <a:spcBef>
                <a:spcPct val="0"/>
              </a:spcBef>
              <a:defRPr/>
            </a:pPr>
            <a:r>
              <a:rPr lang="pl-PL" b="1" dirty="0">
                <a:solidFill>
                  <a:srgbClr val="CF002B"/>
                </a:solidFill>
                <a:latin typeface="Calibri" panose="020F0502020204030204" pitchFamily="34" charset="0"/>
              </a:rPr>
              <a:t>Dlaczego warto?</a:t>
            </a:r>
          </a:p>
        </p:txBody>
      </p:sp>
      <p:sp>
        <p:nvSpPr>
          <p:cNvPr id="37" name="Symbol zastępczy zawartości 2"/>
          <p:cNvSpPr txBox="1">
            <a:spLocks/>
          </p:cNvSpPr>
          <p:nvPr/>
        </p:nvSpPr>
        <p:spPr>
          <a:xfrm>
            <a:off x="421496" y="3320415"/>
            <a:ext cx="3960651" cy="14239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7000" anchor="t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Pożyczki unijne udzielane na warunkach preferencyjnych są wsparciem zwrotnym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dla prowadzących działalność gospodarczą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Pożyczki unijne, stanowią alternatywę 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dla dotacji oraz uzupełniają ofertę 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banków komercyjnych </a:t>
            </a:r>
            <a:endParaRPr lang="pl-PL" sz="1400" b="1" dirty="0">
              <a:solidFill>
                <a:prstClr val="black">
                  <a:lumMod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Symbol zastępczy zawartości 2"/>
          <p:cNvSpPr txBox="1">
            <a:spLocks/>
          </p:cNvSpPr>
          <p:nvPr/>
        </p:nvSpPr>
        <p:spPr>
          <a:xfrm>
            <a:off x="4753039" y="3320415"/>
            <a:ext cx="3969000" cy="16144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7000" anchor="t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Dostępność na rynku przez różne Instytucje Finansujące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 smtClean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Niskie i stałe </a:t>
            </a: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oprocentowanie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Uzupełnienie oferty proponowanej przez banki komercyjne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Doradztwo w przygotowaniu biznesplanu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i formalności</a:t>
            </a:r>
          </a:p>
        </p:txBody>
      </p:sp>
    </p:spTree>
    <p:extLst>
      <p:ext uri="{BB962C8B-B14F-4D97-AF65-F5344CB8AC3E}">
        <p14:creationId xmlns:p14="http://schemas.microsoft.com/office/powerpoint/2010/main" val="28629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64635"/>
              </p:ext>
            </p:extLst>
          </p:nvPr>
        </p:nvGraphicFramePr>
        <p:xfrm>
          <a:off x="179512" y="1124744"/>
          <a:ext cx="8712968" cy="524484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46540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Dla kogo ?</a:t>
                      </a:r>
                    </a:p>
                    <a:p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17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Osoby pozostające poza rynkiem pracy w wieku 30 lat i więcej, zamierzające rozpocząć prowadzenie działalności gospodarczej, zwłaszcza te, które znajdują się w szczególnie trudnej sytuacji na rynku pracy tj.: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osoby w wieku 50 lat i więcej,  kobiety, osoby z niepełnosprawnościami, osoby długotrwale bezrobotne, osoby o niskich kwalifikacjach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osoby zatrudnione na umowach krótkoterminowych oraz pracujące w ramach umów cywilno-prawnych, których miesięczne zarobki nie przekraczają 120 % wysokości minimalnego wynagrodzenia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rolnicy i członkowie ich rodzin – osoby  posiadające nieruchomość rolną lub członkowie ich rodzin podlegający ubezpieczeniom emerytalnym i rentowym z tytułu prowadzenia gospodarstwa rolnego, którzy chcą odejść z rolnictwa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Imigranci oraz reemigranci </a:t>
                      </a:r>
                      <a:endParaRPr kumimoji="0" lang="pl-PL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79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138886"/>
              </p:ext>
            </p:extLst>
          </p:nvPr>
        </p:nvGraphicFramePr>
        <p:xfrm>
          <a:off x="179512" y="1124745"/>
          <a:ext cx="8712968" cy="528757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11967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Kwota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 80 000,00 PLN</a:t>
                      </a:r>
                      <a:b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</a:b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 </a:t>
                      </a: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1585042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Oprocentowanie stałe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0,1  % </a:t>
                      </a:r>
                    </a:p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brak prowizji i opłat związanych z obsługą</a:t>
                      </a:r>
                    </a:p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endParaRPr kumimoji="0" lang="pl-PL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  <a:tr h="97943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Wkład</a:t>
                      </a:r>
                      <a:r>
                        <a:rPr lang="pl-PL" baseline="0" dirty="0" smtClean="0"/>
                        <a:t> własny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nie wymagany</a:t>
                      </a: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4892"/>
                  </a:ext>
                </a:extLst>
              </a:tr>
              <a:tr h="116057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Okres spłaty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</a:rPr>
                        <a:t>max 84 m-ce </a:t>
                      </a:r>
                    </a:p>
                    <a:p>
                      <a:pPr marL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</a:rPr>
                        <a:t>(w tym karencja max. 12 m-</a:t>
                      </a:r>
                      <a:r>
                        <a:rPr lang="pl-PL" sz="2000" b="1" dirty="0" err="1" smtClean="0">
                          <a:solidFill>
                            <a:srgbClr val="000000"/>
                          </a:solidFill>
                          <a:effectLst/>
                        </a:rPr>
                        <a:t>cy</a:t>
                      </a: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</a:rPr>
                        <a:t>)</a:t>
                      </a: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93630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3928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00251"/>
              </p:ext>
            </p:extLst>
          </p:nvPr>
        </p:nvGraphicFramePr>
        <p:xfrm>
          <a:off x="179512" y="1124745"/>
          <a:ext cx="8712968" cy="539167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2880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681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Cel</a:t>
                      </a:r>
                      <a:r>
                        <a:rPr lang="pl-PL" baseline="0" dirty="0" smtClean="0"/>
                        <a:t> finansowania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Zakup środków trwałych, towarów i urządzeń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Adaptacja i remont pomieszczeń;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Reklama swojego przedsiębiorstwa;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Inne cele związane z rozpoczęciem działalności gospodarczej, na które zostało przyznane finansowanie, np. obsługa księgowa.</a:t>
                      </a: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557789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Ograniczenia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Wnioskodawca może uzyskać tylko jedną pożyczkę na rozpoczęcie działalności gospodarczej,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Finansowanie zakupu gruntów niezabudowanych i zabudowanych w ramach finansowanej inwestycji możliwe jest do wysokości 10 % środków wypłaconych.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580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01064"/>
              </p:ext>
            </p:extLst>
          </p:nvPr>
        </p:nvGraphicFramePr>
        <p:xfrm>
          <a:off x="179512" y="1124744"/>
          <a:ext cx="8712968" cy="54005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991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9207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Zabezpieczenia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7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Weksel własny in blanco oraz dodatkowo co najmniej jedno z poniższych form zabezpieczenia: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poręczenie wekslowe osób fizycznych lub prawnych,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zastaw rejestrowy na środkach trwałych wraz z cesją praw z polisy ubezpieczeniowej,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hipoteka na nieruchomości wraz z cesją praw z polisy ubezpieczeniowej,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inne, do negocjacji.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10993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Wykluczenia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Zakaz podwójnego finasowania wydatków pokrytych uprzednio ze środków EFSI, z innych funduszy, programów, środków i instrumentów Unii Europejskiej lub innych źródeł pomocy krajowej lub zagranicznej,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Spłata zobowiązań (kredyty, leasingi, publiczno-prawne)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Refinansowanie inwestycji zrealizowanych.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11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140971"/>
              </p:ext>
            </p:extLst>
          </p:nvPr>
        </p:nvGraphicFramePr>
        <p:xfrm>
          <a:off x="179512" y="1124745"/>
          <a:ext cx="8712968" cy="54006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7469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6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1/ Agencja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Rozwoju Regionalnego „MARR”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- 300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Mielec, ul. Chopina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18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797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600 310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marr@marr.com.pl</a:t>
                      </a: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www.marr.com.pl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557789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2/ Krajowe Stowarzyszenie Wspierania Przedsiębiorczości</a:t>
                      </a:r>
                    </a:p>
                    <a:p>
                      <a:pPr marL="288000" marR="0" lvl="1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Słowackiego 6, 35-060 Rzeszów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17/283 32 00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kswp@kswp.org.pl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Obraz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1427" y="2780928"/>
            <a:ext cx="1588680" cy="615767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293" y="4869160"/>
            <a:ext cx="1378947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4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836563"/>
              </p:ext>
            </p:extLst>
          </p:nvPr>
        </p:nvGraphicFramePr>
        <p:xfrm>
          <a:off x="179512" y="1124745"/>
          <a:ext cx="8712968" cy="54006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7469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6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Rzeszowska Agencja Rozwoju Regionalnego S.A.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– 959 Rzeszów  ul. Szopena 51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17/867 62 99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info@rarr.rzeszow.pl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557789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4/ Regionalna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Izba Gospodarcza 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37-450 Stalowa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Wola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ul. 1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Sierpnia 26b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15/844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03 57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sekretariat@rig-stw.pl</a:t>
                      </a: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Obraz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5181" y="2852936"/>
            <a:ext cx="1074286" cy="73142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819883"/>
            <a:ext cx="968121" cy="772097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8316" y="2852936"/>
            <a:ext cx="1074286" cy="73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9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052468"/>
              </p:ext>
            </p:extLst>
          </p:nvPr>
        </p:nvGraphicFramePr>
        <p:xfrm>
          <a:off x="179512" y="1124745"/>
          <a:ext cx="8712968" cy="54005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645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POŻYCZKA</a:t>
                      </a:r>
                      <a:r>
                        <a:rPr lang="pl-PL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STANDARDOWA – INNOWACYJNA 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13238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Dla</a:t>
                      </a:r>
                      <a:r>
                        <a:rPr lang="pl-PL" baseline="0" dirty="0" smtClean="0"/>
                        <a:t> kogo? 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Mikro małe lub średnie przedsiębiorstwa prowadzące działalność gospodarczą na terenie województwa podkarpackiego.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371033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Cel</a:t>
                      </a:r>
                      <a:r>
                        <a:rPr lang="pl-PL" baseline="0" dirty="0" smtClean="0"/>
                        <a:t> finansowania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Rozróżnia się dwa następujące komponenty pożyczki: 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Komponent standardowy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 z przeznaczeniem na wsparcie przedsięwzięć rozwojowych  realizowanych przez MŚP;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Komponent innowacyjny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 z przeznaczeniem na wsparcie przedsięwzięć rozwojowych realizowanych przez MŚP w zakresie zakupu wyłącznie nowych środków trwałych wykorzystywanych w działalności gospodarczej przedsiębiorstwa.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536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GK 2015">
  <a:themeElements>
    <a:clrScheme name="New BGK">
      <a:dk1>
        <a:srgbClr val="7F7F7F"/>
      </a:dk1>
      <a:lt1>
        <a:sysClr val="window" lastClr="FFFFFF"/>
      </a:lt1>
      <a:dk2>
        <a:srgbClr val="C20021"/>
      </a:dk2>
      <a:lt2>
        <a:srgbClr val="EEECE1"/>
      </a:lt2>
      <a:accent1>
        <a:srgbClr val="DA2038"/>
      </a:accent1>
      <a:accent2>
        <a:srgbClr val="AA0023"/>
      </a:accent2>
      <a:accent3>
        <a:srgbClr val="7F7F7F"/>
      </a:accent3>
      <a:accent4>
        <a:srgbClr val="BFBFBF"/>
      </a:accent4>
      <a:accent5>
        <a:srgbClr val="7C0F1E"/>
      </a:accent5>
      <a:accent6>
        <a:srgbClr val="5F5F5F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GK 2015">
  <a:themeElements>
    <a:clrScheme name="New BGK">
      <a:dk1>
        <a:srgbClr val="7F7F7F"/>
      </a:dk1>
      <a:lt1>
        <a:sysClr val="window" lastClr="FFFFFF"/>
      </a:lt1>
      <a:dk2>
        <a:srgbClr val="C20021"/>
      </a:dk2>
      <a:lt2>
        <a:srgbClr val="EEECE1"/>
      </a:lt2>
      <a:accent1>
        <a:srgbClr val="DA2038"/>
      </a:accent1>
      <a:accent2>
        <a:srgbClr val="AA0023"/>
      </a:accent2>
      <a:accent3>
        <a:srgbClr val="7F7F7F"/>
      </a:accent3>
      <a:accent4>
        <a:srgbClr val="BFBFBF"/>
      </a:accent4>
      <a:accent5>
        <a:srgbClr val="7C0F1E"/>
      </a:accent5>
      <a:accent6>
        <a:srgbClr val="5F5F5F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ategoria xmlns="9092b8c8-eab4-4465-8644-e64a7003ab05">Prezentacje poświęcone programom/produktom BGK</kategoria>
    <_dlc_DocId xmlns="51558230-da65-4863-82dc-579f45735f64">EK3D6Q4R3HVH-539-19</_dlc_DocId>
    <_dlc_DocIdUrl xmlns="51558230-da65-4863-82dc-579f45735f64">
      <Url>http://intranet/obanku/_layouts/DocIdRedir.aspx?ID=EK3D6Q4R3HVH-539-19</Url>
      <Description>EK3D6Q4R3HVH-539-19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DA383F11EF0FD47BA2F513FC17373D8" ma:contentTypeVersion="1" ma:contentTypeDescription="Utwórz nowy dokument." ma:contentTypeScope="" ma:versionID="15fb924a091be7b1739d000c5c7f6830">
  <xsd:schema xmlns:xsd="http://www.w3.org/2001/XMLSchema" xmlns:xs="http://www.w3.org/2001/XMLSchema" xmlns:p="http://schemas.microsoft.com/office/2006/metadata/properties" xmlns:ns2="51558230-da65-4863-82dc-579f45735f64" xmlns:ns3="9092b8c8-eab4-4465-8644-e64a7003ab05" targetNamespace="http://schemas.microsoft.com/office/2006/metadata/properties" ma:root="true" ma:fieldsID="ee54cf2b0c9c43673b366b9afea52e00" ns2:_="" ns3:_="">
    <xsd:import namespace="51558230-da65-4863-82dc-579f45735f64"/>
    <xsd:import namespace="9092b8c8-eab4-4465-8644-e64a7003ab0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kategori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558230-da65-4863-82dc-579f45735f6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rtość identyfikatora dokumentu" ma:description="Wartość identyfikatora dokumentu przypisanego do tego elementu." ma:internalName="_dlc_DocId" ma:readOnly="true">
      <xsd:simpleType>
        <xsd:restriction base="dms:Text"/>
      </xsd:simpleType>
    </xsd:element>
    <xsd:element name="_dlc_DocIdUrl" ma:index="9" nillable="true" ma:displayName="Identyfikator dokumentu" ma:description="Łącze stałe do tego dokumentu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92b8c8-eab4-4465-8644-e64a7003ab05" elementFormDefault="qualified">
    <xsd:import namespace="http://schemas.microsoft.com/office/2006/documentManagement/types"/>
    <xsd:import namespace="http://schemas.microsoft.com/office/infopath/2007/PartnerControls"/>
    <xsd:element name="kategoria" ma:index="11" nillable="true" ma:displayName="kategoria" ma:internalName="kategoria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C26F6F-1CE0-4159-865A-B2625CDFBF39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9092b8c8-eab4-4465-8644-e64a7003ab05"/>
    <ds:schemaRef ds:uri="http://schemas.microsoft.com/office/2006/documentManagement/types"/>
    <ds:schemaRef ds:uri="http://purl.org/dc/terms/"/>
    <ds:schemaRef ds:uri="51558230-da65-4863-82dc-579f45735f6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F3D3578-0051-42B0-BB2F-418DDD528A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558230-da65-4863-82dc-579f45735f64"/>
    <ds:schemaRef ds:uri="9092b8c8-eab4-4465-8644-e64a7003a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8957E1-84D4-4991-9610-01C512D2C4B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115A9A4-05BD-49E4-8A1F-9AAD73AF8F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9868</TotalTime>
  <Words>1060</Words>
  <Application>Microsoft Office PowerPoint</Application>
  <PresentationFormat>Pokaz na ekranie (4:3)</PresentationFormat>
  <Paragraphs>166</Paragraphs>
  <Slides>16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16</vt:i4>
      </vt:variant>
    </vt:vector>
  </HeadingPairs>
  <TitlesOfParts>
    <vt:vector size="23" baseType="lpstr">
      <vt:lpstr>Arial</vt:lpstr>
      <vt:lpstr>Calibri</vt:lpstr>
      <vt:lpstr>Tide Sans 200 Lil Mondo</vt:lpstr>
      <vt:lpstr>Times New Roman</vt:lpstr>
      <vt:lpstr>Wingdings</vt:lpstr>
      <vt:lpstr>BGK 2015</vt:lpstr>
      <vt:lpstr>1_BGK 2015</vt:lpstr>
      <vt:lpstr>Mikropożyczka na rozpoczęcie działalności gospodarczej Pożyczka dla MŚP Pożyczka na Rozwój Turystyki  Starostwo Powiatowe Powiatowy Urząd Pracy  Krosno 06.09.2022 r.  woj. podkarpackie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Bank Gospodarstwa Krajowego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Inicjatywa JESSICA</dc:title>
  <dc:creator>Henkiel, Maciej</dc:creator>
  <cp:lastModifiedBy>Hlawacik, Andrzej</cp:lastModifiedBy>
  <cp:revision>1003</cp:revision>
  <cp:lastPrinted>2018-11-22T10:15:20Z</cp:lastPrinted>
  <dcterms:created xsi:type="dcterms:W3CDTF">2014-03-12T08:21:31Z</dcterms:created>
  <dcterms:modified xsi:type="dcterms:W3CDTF">2022-09-06T19:26:38Z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0x0101002DA383F11EF0FD47BA2F513FC17373D8</vt:lpwstr>
  </property>
  <property fmtid="{D5CDD505-2E9C-101B-9397-08002B2CF9AE}" pid="3" name="_dlc_DocIdItemGuid">
    <vt:lpwstr>1913bc11-3e19-483c-98d6-bdefe1270e94</vt:lpwstr>
  </property>
  <property fmtid="{D5CDD505-2E9C-101B-9397-08002B2CF9AE}" pid="4" name="MSIP_Label_e2e05055-e449-4922-9b24-eaf69810da98_Enabled">
    <vt:lpwstr>true</vt:lpwstr>
  </property>
  <property fmtid="{D5CDD505-2E9C-101B-9397-08002B2CF9AE}" pid="5" name="MSIP_Label_e2e05055-e449-4922-9b24-eaf69810da98_SetDate">
    <vt:lpwstr>2022-04-14T06:53:49Z</vt:lpwstr>
  </property>
  <property fmtid="{D5CDD505-2E9C-101B-9397-08002B2CF9AE}" pid="6" name="MSIP_Label_e2e05055-e449-4922-9b24-eaf69810da98_Method">
    <vt:lpwstr>Privileged</vt:lpwstr>
  </property>
  <property fmtid="{D5CDD505-2E9C-101B-9397-08002B2CF9AE}" pid="7" name="MSIP_Label_e2e05055-e449-4922-9b24-eaf69810da98_Name">
    <vt:lpwstr>e2e05055-e449-4922-9b24-eaf69810da98</vt:lpwstr>
  </property>
  <property fmtid="{D5CDD505-2E9C-101B-9397-08002B2CF9AE}" pid="8" name="MSIP_Label_e2e05055-e449-4922-9b24-eaf69810da98_SiteId">
    <vt:lpwstr>29bb5b9c-200a-4906-89ef-c651c86ab301</vt:lpwstr>
  </property>
  <property fmtid="{D5CDD505-2E9C-101B-9397-08002B2CF9AE}" pid="9" name="MSIP_Label_e2e05055-e449-4922-9b24-eaf69810da98_ActionId">
    <vt:lpwstr>13b65dce-0014-4840-811f-5b1da87f36e4</vt:lpwstr>
  </property>
  <property fmtid="{D5CDD505-2E9C-101B-9397-08002B2CF9AE}" pid="10" name="MSIP_Label_e2e05055-e449-4922-9b24-eaf69810da98_ContentBits">
    <vt:lpwstr>0</vt:lpwstr>
  </property>
</Properties>
</file>